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sldIdLst>
    <p:sldId id="256" r:id="rId2"/>
    <p:sldId id="276" r:id="rId3"/>
    <p:sldId id="283" r:id="rId4"/>
    <p:sldId id="277" r:id="rId5"/>
    <p:sldId id="274" r:id="rId6"/>
    <p:sldId id="281" r:id="rId7"/>
    <p:sldId id="280" r:id="rId8"/>
    <p:sldId id="282" r:id="rId9"/>
    <p:sldId id="275" r:id="rId10"/>
    <p:sldId id="257" r:id="rId11"/>
    <p:sldId id="286" r:id="rId12"/>
    <p:sldId id="287" r:id="rId13"/>
    <p:sldId id="288" r:id="rId14"/>
    <p:sldId id="289" r:id="rId15"/>
    <p:sldId id="290" r:id="rId16"/>
    <p:sldId id="291" r:id="rId17"/>
    <p:sldId id="258" r:id="rId18"/>
    <p:sldId id="259" r:id="rId19"/>
    <p:sldId id="260" r:id="rId20"/>
    <p:sldId id="261" r:id="rId21"/>
    <p:sldId id="262" r:id="rId22"/>
    <p:sldId id="263" r:id="rId23"/>
    <p:sldId id="272" r:id="rId24"/>
    <p:sldId id="273" r:id="rId25"/>
    <p:sldId id="285" r:id="rId26"/>
    <p:sldId id="266" r:id="rId27"/>
    <p:sldId id="293" r:id="rId28"/>
    <p:sldId id="268" r:id="rId29"/>
    <p:sldId id="284" r:id="rId30"/>
    <p:sldId id="269" r:id="rId31"/>
    <p:sldId id="270" r:id="rId32"/>
    <p:sldId id="271" r:id="rId33"/>
    <p:sldId id="297" r:id="rId34"/>
    <p:sldId id="294" r:id="rId35"/>
    <p:sldId id="295"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8" d="100"/>
          <a:sy n="78" d="100"/>
        </p:scale>
        <p:origin x="180" y="6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DBC038-23FB-4174-934F-19F5192988BE}" type="datetimeFigureOut">
              <a:rPr lang="en-US" smtClean="0"/>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9E7A4-37C0-4910-9041-D5804A66BB45}" type="slidenum">
              <a:rPr lang="en-US" smtClean="0"/>
              <a:t>‹#›</a:t>
            </a:fld>
            <a:endParaRPr lang="en-US"/>
          </a:p>
        </p:txBody>
      </p:sp>
    </p:spTree>
    <p:extLst>
      <p:ext uri="{BB962C8B-B14F-4D97-AF65-F5344CB8AC3E}">
        <p14:creationId xmlns:p14="http://schemas.microsoft.com/office/powerpoint/2010/main" val="75033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BC038-23FB-4174-934F-19F5192988BE}" type="datetimeFigureOut">
              <a:rPr lang="en-US" smtClean="0"/>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9E7A4-37C0-4910-9041-D5804A66BB45}" type="slidenum">
              <a:rPr lang="en-US" smtClean="0"/>
              <a:t>‹#›</a:t>
            </a:fld>
            <a:endParaRPr lang="en-US"/>
          </a:p>
        </p:txBody>
      </p:sp>
    </p:spTree>
    <p:extLst>
      <p:ext uri="{BB962C8B-B14F-4D97-AF65-F5344CB8AC3E}">
        <p14:creationId xmlns:p14="http://schemas.microsoft.com/office/powerpoint/2010/main" val="2308922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BC038-23FB-4174-934F-19F5192988BE}" type="datetimeFigureOut">
              <a:rPr lang="en-US" smtClean="0"/>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9E7A4-37C0-4910-9041-D5804A66BB45}" type="slidenum">
              <a:rPr lang="en-US" smtClean="0"/>
              <a:t>‹#›</a:t>
            </a:fld>
            <a:endParaRPr lang="en-US"/>
          </a:p>
        </p:txBody>
      </p:sp>
    </p:spTree>
    <p:extLst>
      <p:ext uri="{BB962C8B-B14F-4D97-AF65-F5344CB8AC3E}">
        <p14:creationId xmlns:p14="http://schemas.microsoft.com/office/powerpoint/2010/main" val="265903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BC038-23FB-4174-934F-19F5192988BE}" type="datetimeFigureOut">
              <a:rPr lang="en-US" smtClean="0"/>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9E7A4-37C0-4910-9041-D5804A66BB45}" type="slidenum">
              <a:rPr lang="en-US" smtClean="0"/>
              <a:t>‹#›</a:t>
            </a:fld>
            <a:endParaRPr lang="en-US"/>
          </a:p>
        </p:txBody>
      </p:sp>
    </p:spTree>
    <p:extLst>
      <p:ext uri="{BB962C8B-B14F-4D97-AF65-F5344CB8AC3E}">
        <p14:creationId xmlns:p14="http://schemas.microsoft.com/office/powerpoint/2010/main" val="2007054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DBC038-23FB-4174-934F-19F5192988BE}" type="datetimeFigureOut">
              <a:rPr lang="en-US" smtClean="0"/>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9E7A4-37C0-4910-9041-D5804A66BB45}" type="slidenum">
              <a:rPr lang="en-US" smtClean="0"/>
              <a:t>‹#›</a:t>
            </a:fld>
            <a:endParaRPr lang="en-US"/>
          </a:p>
        </p:txBody>
      </p:sp>
    </p:spTree>
    <p:extLst>
      <p:ext uri="{BB962C8B-B14F-4D97-AF65-F5344CB8AC3E}">
        <p14:creationId xmlns:p14="http://schemas.microsoft.com/office/powerpoint/2010/main" val="1996796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DBC038-23FB-4174-934F-19F5192988BE}" type="datetimeFigureOut">
              <a:rPr lang="en-US" smtClean="0"/>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9E7A4-37C0-4910-9041-D5804A66BB45}" type="slidenum">
              <a:rPr lang="en-US" smtClean="0"/>
              <a:t>‹#›</a:t>
            </a:fld>
            <a:endParaRPr lang="en-US"/>
          </a:p>
        </p:txBody>
      </p:sp>
    </p:spTree>
    <p:extLst>
      <p:ext uri="{BB962C8B-B14F-4D97-AF65-F5344CB8AC3E}">
        <p14:creationId xmlns:p14="http://schemas.microsoft.com/office/powerpoint/2010/main" val="578982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DBC038-23FB-4174-934F-19F5192988BE}" type="datetimeFigureOut">
              <a:rPr lang="en-US" smtClean="0"/>
              <a:t>1/17/2026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A9E7A4-37C0-4910-9041-D5804A66BB45}" type="slidenum">
              <a:rPr lang="en-US" smtClean="0"/>
              <a:t>‹#›</a:t>
            </a:fld>
            <a:endParaRPr lang="en-US"/>
          </a:p>
        </p:txBody>
      </p:sp>
    </p:spTree>
    <p:extLst>
      <p:ext uri="{BB962C8B-B14F-4D97-AF65-F5344CB8AC3E}">
        <p14:creationId xmlns:p14="http://schemas.microsoft.com/office/powerpoint/2010/main" val="157326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DBC038-23FB-4174-934F-19F5192988BE}" type="datetimeFigureOut">
              <a:rPr lang="en-US" smtClean="0"/>
              <a:t>1/17/2026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A9E7A4-37C0-4910-9041-D5804A66BB45}" type="slidenum">
              <a:rPr lang="en-US" smtClean="0"/>
              <a:t>‹#›</a:t>
            </a:fld>
            <a:endParaRPr lang="en-US"/>
          </a:p>
        </p:txBody>
      </p:sp>
    </p:spTree>
    <p:extLst>
      <p:ext uri="{BB962C8B-B14F-4D97-AF65-F5344CB8AC3E}">
        <p14:creationId xmlns:p14="http://schemas.microsoft.com/office/powerpoint/2010/main" val="69778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DBC038-23FB-4174-934F-19F5192988BE}" type="datetimeFigureOut">
              <a:rPr lang="en-US" smtClean="0"/>
              <a:t>1/17/2026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A9E7A4-37C0-4910-9041-D5804A66BB45}" type="slidenum">
              <a:rPr lang="en-US" smtClean="0"/>
              <a:t>‹#›</a:t>
            </a:fld>
            <a:endParaRPr lang="en-US"/>
          </a:p>
        </p:txBody>
      </p:sp>
    </p:spTree>
    <p:extLst>
      <p:ext uri="{BB962C8B-B14F-4D97-AF65-F5344CB8AC3E}">
        <p14:creationId xmlns:p14="http://schemas.microsoft.com/office/powerpoint/2010/main" val="1835882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DBC038-23FB-4174-934F-19F5192988BE}" type="datetimeFigureOut">
              <a:rPr lang="en-US" smtClean="0"/>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9E7A4-37C0-4910-9041-D5804A66BB45}" type="slidenum">
              <a:rPr lang="en-US" smtClean="0"/>
              <a:t>‹#›</a:t>
            </a:fld>
            <a:endParaRPr lang="en-US"/>
          </a:p>
        </p:txBody>
      </p:sp>
    </p:spTree>
    <p:extLst>
      <p:ext uri="{BB962C8B-B14F-4D97-AF65-F5344CB8AC3E}">
        <p14:creationId xmlns:p14="http://schemas.microsoft.com/office/powerpoint/2010/main" val="3475366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DBC038-23FB-4174-934F-19F5192988BE}" type="datetimeFigureOut">
              <a:rPr lang="en-US" smtClean="0"/>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9E7A4-37C0-4910-9041-D5804A66BB45}" type="slidenum">
              <a:rPr lang="en-US" smtClean="0"/>
              <a:t>‹#›</a:t>
            </a:fld>
            <a:endParaRPr lang="en-US"/>
          </a:p>
        </p:txBody>
      </p:sp>
    </p:spTree>
    <p:extLst>
      <p:ext uri="{BB962C8B-B14F-4D97-AF65-F5344CB8AC3E}">
        <p14:creationId xmlns:p14="http://schemas.microsoft.com/office/powerpoint/2010/main" val="104499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BC038-23FB-4174-934F-19F5192988BE}" type="datetimeFigureOut">
              <a:rPr lang="en-US" smtClean="0"/>
              <a:t>1/17/2026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A9E7A4-37C0-4910-9041-D5804A66BB45}" type="slidenum">
              <a:rPr lang="en-US" smtClean="0"/>
              <a:t>‹#›</a:t>
            </a:fld>
            <a:endParaRPr lang="en-US"/>
          </a:p>
        </p:txBody>
      </p:sp>
    </p:spTree>
    <p:extLst>
      <p:ext uri="{BB962C8B-B14F-4D97-AF65-F5344CB8AC3E}">
        <p14:creationId xmlns:p14="http://schemas.microsoft.com/office/powerpoint/2010/main" val="385034997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10BDBE-8AB7-4CBA-B859-DD51B342E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4873" cy="6858000"/>
          </a:xfrm>
          <a:prstGeom prst="rect">
            <a:avLst/>
          </a:prstGeom>
        </p:spPr>
      </p:pic>
    </p:spTree>
    <p:extLst>
      <p:ext uri="{BB962C8B-B14F-4D97-AF65-F5344CB8AC3E}">
        <p14:creationId xmlns:p14="http://schemas.microsoft.com/office/powerpoint/2010/main" val="159618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958"/>
            <a:ext cx="10515600" cy="718457"/>
          </a:xfrm>
        </p:spPr>
        <p:txBody>
          <a:bodyPr/>
          <a:lstStyle/>
          <a:p>
            <a:pPr algn="ctr"/>
            <a:r>
              <a:rPr lang="en-US" b="1" dirty="0">
                <a:latin typeface="Arial Black" panose="020B0A04020102020204" pitchFamily="34" charset="0"/>
              </a:rPr>
              <a:t>BANK LOAN ANALYSIS REPORT </a:t>
            </a:r>
          </a:p>
        </p:txBody>
      </p:sp>
      <p:sp>
        <p:nvSpPr>
          <p:cNvPr id="3" name="Content Placeholder 2"/>
          <p:cNvSpPr>
            <a:spLocks noGrp="1"/>
          </p:cNvSpPr>
          <p:nvPr>
            <p:ph idx="1"/>
          </p:nvPr>
        </p:nvSpPr>
        <p:spPr>
          <a:xfrm>
            <a:off x="838200" y="1583872"/>
            <a:ext cx="10515600" cy="5127170"/>
          </a:xfrm>
        </p:spPr>
        <p:txBody>
          <a:bodyPr>
            <a:normAutofit fontScale="25000" lnSpcReduction="20000"/>
          </a:bodyPr>
          <a:lstStyle/>
          <a:p>
            <a:pPr marL="0" indent="0">
              <a:buNone/>
            </a:pPr>
            <a:r>
              <a:rPr lang="en-US" sz="7200" b="1" dirty="0"/>
              <a:t>DOMAIN KNOWLEDGE</a:t>
            </a:r>
            <a:r>
              <a:rPr lang="en-US" sz="7200" dirty="0"/>
              <a:t>:</a:t>
            </a:r>
          </a:p>
          <a:p>
            <a:pPr marL="0" indent="0" algn="just">
              <a:buNone/>
            </a:pPr>
            <a:r>
              <a:rPr lang="en-US" sz="7200" dirty="0"/>
              <a:t>Welcome to the Bank Loan Analysis Power BI project repository! This project aims to provide insightful analysis and visualization of bank loan data using Power BI.</a:t>
            </a:r>
          </a:p>
          <a:p>
            <a:pPr marL="0" indent="0" algn="just">
              <a:buNone/>
            </a:pPr>
            <a:r>
              <a:rPr lang="en-US" sz="7200" dirty="0"/>
              <a:t>Bank loans are a crucial financial tool that enables individuals and businesses to achieve their goals and manage financial needs. However, it's essential for borrowers to understand the terms, costs, and responsibilities associated with loans to make informed financial decisions.</a:t>
            </a:r>
          </a:p>
          <a:p>
            <a:pPr marL="0" indent="0" algn="just">
              <a:buNone/>
            </a:pPr>
            <a:r>
              <a:rPr lang="en-US" sz="7200" dirty="0"/>
              <a:t>Banks collect loan data through various channels and processes, including:</a:t>
            </a:r>
            <a:endParaRPr lang="en-US" sz="7200" b="0" dirty="0">
              <a:effectLst/>
            </a:endParaRPr>
          </a:p>
          <a:p>
            <a:pPr marL="0" indent="0" algn="just">
              <a:buNone/>
            </a:pPr>
            <a:r>
              <a:rPr lang="en-US" sz="7200" b="1" dirty="0"/>
              <a:t>Loan Applications:</a:t>
            </a:r>
            <a:r>
              <a:rPr lang="en-US" sz="7200" dirty="0"/>
              <a:t> When individuals or businesses apply for loans, they submit detailed applications that include personal and financial information. This data is collected electronically or in paper form.</a:t>
            </a:r>
            <a:endParaRPr lang="en-US" sz="7200" b="0" dirty="0">
              <a:effectLst/>
            </a:endParaRPr>
          </a:p>
          <a:p>
            <a:pPr marL="0" indent="0" algn="just">
              <a:buNone/>
            </a:pPr>
            <a:r>
              <a:rPr lang="en-US" sz="7200" b="1" dirty="0"/>
              <a:t>Credit Reports:</a:t>
            </a:r>
            <a:r>
              <a:rPr lang="en-US" sz="7200" dirty="0"/>
              <a:t> Banks often access credit reports from credit bureaus when assessing a borrower's creditworthiness. These reports contain information about a person's credit history, existing loans, and payment behavior.</a:t>
            </a:r>
            <a:endParaRPr lang="en-US" sz="7200" b="0" dirty="0">
              <a:effectLst/>
            </a:endParaRPr>
          </a:p>
          <a:p>
            <a:pPr marL="0" indent="0" algn="just">
              <a:buNone/>
            </a:pPr>
            <a:r>
              <a:rPr lang="en-US" sz="7200" b="1" dirty="0"/>
              <a:t>Internal Records:</a:t>
            </a:r>
            <a:r>
              <a:rPr lang="en-US" sz="7200" dirty="0"/>
              <a:t> Banks maintain internal records of loan transactions, including disbursements, repayments, and loan status changes. These records are generated and stored in the bank's database.</a:t>
            </a:r>
            <a:endParaRPr lang="en-US" sz="7200" b="0" dirty="0">
              <a:effectLst/>
            </a:endParaRPr>
          </a:p>
          <a:p>
            <a:pPr marL="0" indent="0" algn="just">
              <a:buNone/>
            </a:pPr>
            <a:r>
              <a:rPr lang="en-US" sz="7200" b="1" dirty="0"/>
              <a:t>Online Portals:</a:t>
            </a:r>
            <a:r>
              <a:rPr lang="en-US" sz="7200" dirty="0"/>
              <a:t> Many banks offer online platforms where borrowers can apply for loans, make payments, and access account information. Data from these portals is collected and stored for analysis.</a:t>
            </a:r>
            <a:endParaRPr lang="en-US" sz="7200" b="0" dirty="0">
              <a:effectLst/>
            </a:endParaRPr>
          </a:p>
          <a:p>
            <a:pPr marL="0" indent="0" algn="just">
              <a:buNone/>
            </a:pPr>
            <a:r>
              <a:rPr lang="en-US" sz="7200" b="1" dirty="0"/>
              <a:t>Third-party Data Sources:</a:t>
            </a:r>
            <a:r>
              <a:rPr lang="en-US" sz="7200" dirty="0"/>
              <a:t> Some banks may use external data sources, such as income verification services, to gather additional information about borrowers.</a:t>
            </a:r>
            <a:endParaRPr lang="en-US" sz="7200" b="0" dirty="0">
              <a:effectLst/>
            </a:endParaRPr>
          </a:p>
          <a:p>
            <a:pPr marL="0" indent="0">
              <a:buNone/>
            </a:pPr>
            <a:r>
              <a:rPr lang="en-US" dirty="0"/>
              <a:t/>
            </a:r>
            <a:br>
              <a:rPr lang="en-US" dirty="0"/>
            </a:br>
            <a:endParaRPr lang="en-US" dirty="0"/>
          </a:p>
          <a:p>
            <a:endParaRPr lang="en-US" dirty="0"/>
          </a:p>
          <a:p>
            <a:pPr marL="0" indent="0">
              <a:buNone/>
            </a:pPr>
            <a:endParaRPr lang="en-US" dirty="0"/>
          </a:p>
        </p:txBody>
      </p:sp>
    </p:spTree>
    <p:extLst>
      <p:ext uri="{BB962C8B-B14F-4D97-AF65-F5344CB8AC3E}">
        <p14:creationId xmlns:p14="http://schemas.microsoft.com/office/powerpoint/2010/main" val="14604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F68782-1C4E-45BA-808C-8075976A7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 y="404036"/>
            <a:ext cx="12122701" cy="6453963"/>
          </a:xfrm>
          <a:prstGeom prst="rect">
            <a:avLst/>
          </a:prstGeom>
        </p:spPr>
      </p:pic>
    </p:spTree>
    <p:extLst>
      <p:ext uri="{BB962C8B-B14F-4D97-AF65-F5344CB8AC3E}">
        <p14:creationId xmlns:p14="http://schemas.microsoft.com/office/powerpoint/2010/main" val="4160285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39A29-3E08-4F48-AF91-BD9EBE42C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25" y="0"/>
            <a:ext cx="12135375" cy="6858000"/>
          </a:xfrm>
          <a:prstGeom prst="rect">
            <a:avLst/>
          </a:prstGeom>
        </p:spPr>
      </p:pic>
    </p:spTree>
    <p:extLst>
      <p:ext uri="{BB962C8B-B14F-4D97-AF65-F5344CB8AC3E}">
        <p14:creationId xmlns:p14="http://schemas.microsoft.com/office/powerpoint/2010/main" val="3838481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85E695-8AAB-4662-A95A-CB26B1B13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80" y="148856"/>
            <a:ext cx="11936819" cy="6507125"/>
          </a:xfrm>
          <a:prstGeom prst="rect">
            <a:avLst/>
          </a:prstGeom>
        </p:spPr>
      </p:pic>
    </p:spTree>
    <p:extLst>
      <p:ext uri="{BB962C8B-B14F-4D97-AF65-F5344CB8AC3E}">
        <p14:creationId xmlns:p14="http://schemas.microsoft.com/office/powerpoint/2010/main" val="3855051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9935B0-008B-4EF8-B69C-9A76079C5574}"/>
              </a:ext>
            </a:extLst>
          </p:cNvPr>
          <p:cNvPicPr>
            <a:picLocks noChangeAspect="1"/>
          </p:cNvPicPr>
          <p:nvPr/>
        </p:nvPicPr>
        <p:blipFill>
          <a:blip r:embed="rId2"/>
          <a:stretch>
            <a:fillRect/>
          </a:stretch>
        </p:blipFill>
        <p:spPr>
          <a:xfrm>
            <a:off x="1" y="0"/>
            <a:ext cx="6095999" cy="6858000"/>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5E7F08BD-8CEC-482C-9F35-223E860F3956}"/>
              </a:ext>
            </a:extLst>
          </p:cNvPr>
          <p:cNvPicPr>
            <a:picLocks noChangeAspect="1"/>
          </p:cNvPicPr>
          <p:nvPr/>
        </p:nvPicPr>
        <p:blipFill>
          <a:blip r:embed="rId3"/>
          <a:stretch>
            <a:fillRect/>
          </a:stretch>
        </p:blipFill>
        <p:spPr>
          <a:xfrm>
            <a:off x="6251943" y="0"/>
            <a:ext cx="5940055" cy="6858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34882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1D5BD6-21F1-4478-8D5D-6A042EDCB52B}"/>
              </a:ext>
            </a:extLst>
          </p:cNvPr>
          <p:cNvPicPr>
            <a:picLocks noChangeAspect="1"/>
          </p:cNvPicPr>
          <p:nvPr/>
        </p:nvPicPr>
        <p:blipFill>
          <a:blip r:embed="rId2"/>
          <a:stretch>
            <a:fillRect/>
          </a:stretch>
        </p:blipFill>
        <p:spPr>
          <a:xfrm>
            <a:off x="1" y="0"/>
            <a:ext cx="5810249" cy="6648449"/>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FAA1A451-9F27-414B-AD70-A83F69B4A585}"/>
              </a:ext>
            </a:extLst>
          </p:cNvPr>
          <p:cNvPicPr>
            <a:picLocks noChangeAspect="1"/>
          </p:cNvPicPr>
          <p:nvPr/>
        </p:nvPicPr>
        <p:blipFill>
          <a:blip r:embed="rId3"/>
          <a:stretch>
            <a:fillRect/>
          </a:stretch>
        </p:blipFill>
        <p:spPr>
          <a:xfrm>
            <a:off x="6096000" y="0"/>
            <a:ext cx="6096000" cy="664844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4793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
              <a:srgbClr val="0070C0"/>
            </a:gs>
            <a:gs pos="0">
              <a:schemeClr val="accent5">
                <a:lumMod val="60000"/>
                <a:lumOff val="4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7141-1EAA-418D-B6D1-F7309E351DED}"/>
              </a:ext>
            </a:extLst>
          </p:cNvPr>
          <p:cNvSpPr>
            <a:spLocks noGrp="1"/>
          </p:cNvSpPr>
          <p:nvPr>
            <p:ph type="title"/>
          </p:nvPr>
        </p:nvSpPr>
        <p:spPr>
          <a:xfrm>
            <a:off x="838200" y="2479675"/>
            <a:ext cx="10515600" cy="1325563"/>
          </a:xfrm>
        </p:spPr>
        <p:txBody>
          <a:bodyPr/>
          <a:lstStyle/>
          <a:p>
            <a:pPr algn="ctr"/>
            <a:r>
              <a:rPr lang="en-US" b="1" dirty="0"/>
              <a:t>DETAILS REPORT ON POINT TO POINT MENTION UNDER </a:t>
            </a:r>
            <a:endParaRPr lang="en-IN" b="1" dirty="0"/>
          </a:p>
        </p:txBody>
      </p:sp>
    </p:spTree>
    <p:extLst>
      <p:ext uri="{BB962C8B-B14F-4D97-AF65-F5344CB8AC3E}">
        <p14:creationId xmlns:p14="http://schemas.microsoft.com/office/powerpoint/2010/main" val="4253961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58121" y="671078"/>
            <a:ext cx="10780224" cy="5910943"/>
          </a:xfrm>
        </p:spPr>
        <p:txBody>
          <a:bodyPr>
            <a:normAutofit fontScale="47500" lnSpcReduction="20000"/>
          </a:bodyPr>
          <a:lstStyle/>
          <a:p>
            <a:pPr algn="just"/>
            <a:r>
              <a:rPr lang="en-US" sz="3800" b="1" dirty="0"/>
              <a:t>Process of Granting a Loan</a:t>
            </a:r>
            <a:endParaRPr lang="en-US" sz="3800" b="0" dirty="0">
              <a:effectLst/>
            </a:endParaRPr>
          </a:p>
          <a:p>
            <a:pPr marL="0" indent="0" algn="just">
              <a:buNone/>
            </a:pPr>
            <a:r>
              <a:rPr lang="en-US" sz="3800" b="1" dirty="0"/>
              <a:t>Loan Application:</a:t>
            </a:r>
            <a:endParaRPr lang="en-US" sz="3800" b="0" dirty="0">
              <a:effectLst/>
            </a:endParaRPr>
          </a:p>
          <a:p>
            <a:pPr marL="0" indent="0" algn="just">
              <a:buNone/>
            </a:pPr>
            <a:r>
              <a:rPr lang="en-US" sz="3800" dirty="0"/>
              <a:t>The process begins when a customer submits a loan application to a bank or lending institution. This application can be submitted in person, online, or through other channels.</a:t>
            </a:r>
            <a:endParaRPr lang="en-US" sz="3800" b="0" dirty="0">
              <a:effectLst/>
            </a:endParaRPr>
          </a:p>
          <a:p>
            <a:pPr marL="0" indent="0" algn="just">
              <a:buNone/>
            </a:pPr>
            <a:r>
              <a:rPr lang="en-US" sz="3800" b="1" dirty="0"/>
              <a:t>Application Review:</a:t>
            </a:r>
            <a:endParaRPr lang="en-US" sz="3800" b="0" dirty="0">
              <a:effectLst/>
            </a:endParaRPr>
          </a:p>
          <a:p>
            <a:pPr marL="0" indent="0" algn="just">
              <a:buNone/>
            </a:pPr>
            <a:r>
              <a:rPr lang="en-US" sz="3800" dirty="0"/>
              <a:t>The lending institution reviews the loan application and collects necessary documentation, such as income statements, credit reports, and identification documents.</a:t>
            </a:r>
            <a:endParaRPr lang="en-US" sz="3800" b="0" dirty="0">
              <a:effectLst/>
            </a:endParaRPr>
          </a:p>
          <a:p>
            <a:pPr marL="0" indent="0" algn="just">
              <a:buNone/>
            </a:pPr>
            <a:r>
              <a:rPr lang="en-US" sz="3800" b="1" dirty="0"/>
              <a:t>Identity Verification:</a:t>
            </a:r>
            <a:endParaRPr lang="en-US" sz="3800" b="0" dirty="0">
              <a:effectLst/>
            </a:endParaRPr>
          </a:p>
          <a:p>
            <a:pPr marL="0" indent="0" algn="just">
              <a:buNone/>
            </a:pPr>
            <a:r>
              <a:rPr lang="en-US" sz="3800" dirty="0"/>
              <a:t>One of the initial checks is to verify the applicant's identity. This helps ensure that the applicant is who they claim to be and prevents identity theft.</a:t>
            </a:r>
            <a:endParaRPr lang="en-US" sz="3800" b="0" dirty="0">
              <a:effectLst/>
            </a:endParaRPr>
          </a:p>
          <a:p>
            <a:pPr marL="0" indent="0" algn="just">
              <a:buNone/>
            </a:pPr>
            <a:r>
              <a:rPr lang="en-US" sz="3800" b="1" dirty="0"/>
              <a:t>Credit Check:</a:t>
            </a:r>
            <a:endParaRPr lang="en-US" sz="3800" dirty="0"/>
          </a:p>
          <a:p>
            <a:pPr marL="0" indent="0" algn="just">
              <a:buNone/>
            </a:pPr>
            <a:r>
              <a:rPr lang="en-US" sz="3800" dirty="0"/>
              <a:t>A crucial step is to perform a credit check on the applicant. This involves accessing their credit report from credit bureaus. Lenders evaluate the applicant's credit history, credit score, and any past delinquencies or defaults.</a:t>
            </a:r>
            <a:endParaRPr lang="en-US" sz="3800" b="0" dirty="0">
              <a:effectLst/>
            </a:endParaRPr>
          </a:p>
          <a:p>
            <a:pPr marL="0" indent="0" algn="just">
              <a:buNone/>
            </a:pPr>
            <a:r>
              <a:rPr lang="en-US" sz="3800" b="1" dirty="0"/>
              <a:t>Income Verification:</a:t>
            </a:r>
            <a:endParaRPr lang="en-US" sz="3800" b="0" dirty="0">
              <a:effectLst/>
            </a:endParaRPr>
          </a:p>
          <a:p>
            <a:pPr marL="0" indent="0" algn="just">
              <a:buNone/>
            </a:pPr>
            <a:r>
              <a:rPr lang="en-US" sz="3800" dirty="0"/>
              <a:t>Lenders assess the applicant's ability to repay the loan by verifying their income. This may involve reviewing pay stubs, tax returns, or other income documentation.</a:t>
            </a:r>
            <a:endParaRPr lang="en-US" sz="3800" b="0" dirty="0">
              <a:effectLst/>
            </a:endParaRPr>
          </a:p>
          <a:p>
            <a:pPr marL="0" indent="0" algn="just">
              <a:buNone/>
            </a:pPr>
            <a:r>
              <a:rPr lang="en-US" sz="3800" dirty="0"/>
              <a:t/>
            </a:r>
            <a:br>
              <a:rPr lang="en-US" sz="3800" dirty="0"/>
            </a:br>
            <a:r>
              <a:rPr lang="en-US" sz="3800" b="1" dirty="0"/>
              <a:t>Debt-to-Income Ratio (DTI) Check:</a:t>
            </a:r>
          </a:p>
          <a:p>
            <a:pPr marL="0" indent="0">
              <a:buNone/>
            </a:pPr>
            <a:r>
              <a:rPr lang="en-US" sz="3800" dirty="0"/>
              <a:t>Lenders calculate the applicant's DTI, which is the ratio of their monthly debt payments to their monthly income.               A lower DTI indicates better repayment capacity.</a:t>
            </a:r>
            <a:r>
              <a:rPr lang="en-US" dirty="0"/>
              <a:t/>
            </a:r>
            <a:br>
              <a:rPr lang="en-US" dirty="0"/>
            </a:br>
            <a:endParaRPr lang="en-US" dirty="0"/>
          </a:p>
        </p:txBody>
      </p:sp>
    </p:spTree>
    <p:extLst>
      <p:ext uri="{BB962C8B-B14F-4D97-AF65-F5344CB8AC3E}">
        <p14:creationId xmlns:p14="http://schemas.microsoft.com/office/powerpoint/2010/main" val="3413491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7200"/>
            <a:ext cx="10515600" cy="5984421"/>
          </a:xfrm>
        </p:spPr>
        <p:txBody>
          <a:bodyPr>
            <a:noAutofit/>
          </a:bodyPr>
          <a:lstStyle/>
          <a:p>
            <a:pPr marL="0" indent="0" algn="just">
              <a:buNone/>
            </a:pPr>
            <a:r>
              <a:rPr lang="en-US" sz="1800" dirty="0"/>
              <a:t>Lenders calculate the applicant's DTI, which is the ratio of their monthly debt payments to their monthly income. A lower DTI indicates better repayment capacity.</a:t>
            </a:r>
            <a:endParaRPr lang="en-US" sz="1800" b="0" dirty="0">
              <a:effectLst/>
            </a:endParaRPr>
          </a:p>
          <a:p>
            <a:pPr marL="0" indent="0" algn="just">
              <a:buNone/>
            </a:pPr>
            <a:r>
              <a:rPr lang="en-US" sz="1800" b="1" dirty="0"/>
              <a:t>Employment Verification:</a:t>
            </a:r>
            <a:endParaRPr lang="en-US" sz="1800" b="0" dirty="0">
              <a:effectLst/>
            </a:endParaRPr>
          </a:p>
          <a:p>
            <a:pPr marL="0" indent="0" algn="just">
              <a:buNone/>
            </a:pPr>
            <a:r>
              <a:rPr lang="en-US" sz="1800" dirty="0"/>
              <a:t>Lenders may contact the applicant's employer to verify their employment status and length of employment. Stable employment history is often seen as a positive factor.</a:t>
            </a:r>
            <a:endParaRPr lang="en-US" sz="1800" b="0" dirty="0">
              <a:effectLst/>
            </a:endParaRPr>
          </a:p>
          <a:p>
            <a:pPr marL="0" indent="0" algn="just">
              <a:buNone/>
            </a:pPr>
            <a:r>
              <a:rPr lang="en-US" sz="1800" b="1" dirty="0"/>
              <a:t>Collateral Assessment (if applicable):</a:t>
            </a:r>
            <a:endParaRPr lang="en-US" sz="1800" b="0" dirty="0">
              <a:effectLst/>
            </a:endParaRPr>
          </a:p>
          <a:p>
            <a:pPr marL="0" indent="0" algn="just">
              <a:buNone/>
            </a:pPr>
            <a:r>
              <a:rPr lang="en-US" sz="1800" dirty="0"/>
              <a:t>If the loan is secured by collateral, such as a home or a car, the lender evaluates the value and condition of the collateral.</a:t>
            </a:r>
            <a:endParaRPr lang="en-US" sz="1800" b="0" dirty="0">
              <a:effectLst/>
            </a:endParaRPr>
          </a:p>
          <a:p>
            <a:pPr marL="0" indent="0" algn="just">
              <a:buNone/>
            </a:pPr>
            <a:r>
              <a:rPr lang="en-US" sz="1800" b="1" dirty="0"/>
              <a:t>Risk Assessment:</a:t>
            </a:r>
            <a:endParaRPr lang="en-US" sz="1800" b="0" dirty="0">
              <a:effectLst/>
            </a:endParaRPr>
          </a:p>
          <a:p>
            <a:pPr marL="0" indent="0" algn="just">
              <a:buNone/>
            </a:pPr>
            <a:r>
              <a:rPr lang="en-US" sz="1800" dirty="0"/>
              <a:t>Lenders assess the overall risk associated with the loan. This includes considering the applicant's credit risk, income stability, and the purpose of the loan.</a:t>
            </a:r>
            <a:endParaRPr lang="en-US" sz="1800" b="0" dirty="0">
              <a:effectLst/>
            </a:endParaRPr>
          </a:p>
          <a:p>
            <a:pPr marL="0" indent="0" algn="just">
              <a:buNone/>
            </a:pPr>
            <a:r>
              <a:rPr lang="en-US" sz="1800" b="1" dirty="0"/>
              <a:t>Loan Approval or Denial:</a:t>
            </a:r>
            <a:r>
              <a:rPr lang="en-US" sz="1800" dirty="0"/>
              <a:t> </a:t>
            </a:r>
            <a:endParaRPr lang="en-US" sz="1800" b="0" dirty="0">
              <a:effectLst/>
            </a:endParaRPr>
          </a:p>
          <a:p>
            <a:pPr marL="0" indent="0" algn="just">
              <a:buNone/>
            </a:pPr>
            <a:r>
              <a:rPr lang="en-US" sz="1800" dirty="0"/>
              <a:t>Based on the information gathered and the risk assessment, the lender makes a decision to approve or deny the loan application. If approved, the lender determines the loan amount, interest rate, and terms.</a:t>
            </a:r>
            <a:endParaRPr lang="en-US" sz="1800" b="0" dirty="0">
              <a:effectLst/>
            </a:endParaRPr>
          </a:p>
          <a:p>
            <a:pPr marL="0" indent="0" algn="just">
              <a:buNone/>
            </a:pPr>
            <a:r>
              <a:rPr lang="en-US" sz="1800" b="1" dirty="0"/>
              <a:t>Loan Agreement:</a:t>
            </a:r>
            <a:r>
              <a:rPr lang="en-US" sz="1800" dirty="0"/>
              <a:t> </a:t>
            </a:r>
            <a:endParaRPr lang="en-US" sz="1800" b="0" dirty="0">
              <a:effectLst/>
            </a:endParaRPr>
          </a:p>
          <a:p>
            <a:pPr marL="0" indent="0" algn="just">
              <a:buNone/>
            </a:pPr>
            <a:r>
              <a:rPr lang="en-US" sz="1800" dirty="0"/>
              <a:t>If the loan is approved, the lender provides the applicant with a loan agreement that outlines the terms and conditions, including the interest rate, repayment schedule, and any fees.</a:t>
            </a:r>
            <a:endParaRPr lang="en-US" sz="1800" b="0" dirty="0">
              <a:effectLst/>
            </a:endParaRPr>
          </a:p>
          <a:p>
            <a:pPr marL="0" indent="0">
              <a:buNone/>
            </a:pPr>
            <a:r>
              <a:rPr lang="en-US" sz="1800" dirty="0"/>
              <a:t/>
            </a:r>
            <a:br>
              <a:rPr lang="en-US" sz="1800" dirty="0"/>
            </a:br>
            <a:r>
              <a:rPr lang="en-US" sz="1800" dirty="0"/>
              <a:t/>
            </a:r>
            <a:br>
              <a:rPr lang="en-US" sz="1800" dirty="0"/>
            </a:br>
            <a:endParaRPr lang="en-US" sz="1800" dirty="0"/>
          </a:p>
        </p:txBody>
      </p:sp>
    </p:spTree>
    <p:extLst>
      <p:ext uri="{BB962C8B-B14F-4D97-AF65-F5344CB8AC3E}">
        <p14:creationId xmlns:p14="http://schemas.microsoft.com/office/powerpoint/2010/main" val="1776117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432707"/>
            <a:ext cx="10749197" cy="3734559"/>
          </a:xfrm>
        </p:spPr>
        <p:txBody>
          <a:bodyPr>
            <a:normAutofit/>
          </a:bodyPr>
          <a:lstStyle/>
          <a:p>
            <a:pPr marL="0" indent="0">
              <a:buNone/>
            </a:pPr>
            <a:r>
              <a:rPr lang="en-US" sz="1800" b="1" dirty="0"/>
              <a:t>Disbursement of Funds:</a:t>
            </a:r>
            <a:r>
              <a:rPr lang="en-US" sz="1800" dirty="0"/>
              <a:t> </a:t>
            </a:r>
          </a:p>
          <a:p>
            <a:pPr marL="0" indent="0">
              <a:buNone/>
            </a:pPr>
            <a:r>
              <a:rPr lang="en-US" sz="1800" dirty="0"/>
              <a:t>Once the loan agreement is signed by both parties, the lender disburses the funds to the borrower. The borrower can use the funds for the specified purpose.</a:t>
            </a:r>
            <a:br>
              <a:rPr lang="en-US" sz="1800" dirty="0"/>
            </a:br>
            <a:endParaRPr lang="en-US" sz="1800" dirty="0"/>
          </a:p>
          <a:p>
            <a:pPr marL="0" indent="0" algn="just">
              <a:buNone/>
            </a:pPr>
            <a:r>
              <a:rPr lang="en-US" sz="1800" b="1" dirty="0"/>
              <a:t>Repayment:</a:t>
            </a:r>
            <a:r>
              <a:rPr lang="en-US" sz="1800" dirty="0"/>
              <a:t> </a:t>
            </a:r>
            <a:endParaRPr lang="en-US" sz="1800" b="0" dirty="0">
              <a:effectLst/>
            </a:endParaRPr>
          </a:p>
          <a:p>
            <a:pPr marL="0" indent="0" algn="just">
              <a:buNone/>
            </a:pPr>
            <a:r>
              <a:rPr lang="en-US" sz="1800" dirty="0"/>
              <a:t>The borrower is responsible for making regular loan payments as specified in the loan agreement. This includes repaying the principal amount along with interest.</a:t>
            </a:r>
            <a:endParaRPr lang="en-US" sz="1800" b="0" dirty="0">
              <a:effectLst/>
            </a:endParaRPr>
          </a:p>
          <a:p>
            <a:pPr marL="0" indent="0" algn="just">
              <a:buNone/>
            </a:pPr>
            <a:r>
              <a:rPr lang="en-US" sz="1800" b="1" dirty="0"/>
              <a:t>Ongoing Monitoring:</a:t>
            </a:r>
            <a:r>
              <a:rPr lang="en-US" sz="1800" dirty="0"/>
              <a:t> </a:t>
            </a:r>
            <a:endParaRPr lang="en-US" sz="1800" b="0" dirty="0">
              <a:effectLst/>
            </a:endParaRPr>
          </a:p>
          <a:p>
            <a:pPr marL="0" indent="0" algn="just">
              <a:buNone/>
            </a:pPr>
            <a:r>
              <a:rPr lang="en-US" sz="1800" dirty="0"/>
              <a:t>Lenders continue to monitor the loan throughout its term, including tracking payments, assessing the borrower's financial health, and managing any delinquencies or defaults.</a:t>
            </a:r>
          </a:p>
          <a:p>
            <a:pPr marL="0" indent="0" algn="just">
              <a:buNone/>
            </a:pPr>
            <a:endParaRPr lang="en-US" sz="3300" b="0" dirty="0">
              <a:effectLst/>
            </a:endParaRPr>
          </a:p>
          <a:p>
            <a:pPr marL="0" indent="0">
              <a:buNone/>
            </a:pPr>
            <a:endParaRPr lang="en-US" sz="3300" dirty="0"/>
          </a:p>
        </p:txBody>
      </p:sp>
    </p:spTree>
    <p:extLst>
      <p:ext uri="{BB962C8B-B14F-4D97-AF65-F5344CB8AC3E}">
        <p14:creationId xmlns:p14="http://schemas.microsoft.com/office/powerpoint/2010/main" val="1377566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1FA4B6-293B-4CBA-91B3-D874B84C0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058660" cy="6858000"/>
          </a:xfrm>
          <a:prstGeom prst="rect">
            <a:avLst/>
          </a:prstGeom>
        </p:spPr>
      </p:pic>
    </p:spTree>
    <p:extLst>
      <p:ext uri="{BB962C8B-B14F-4D97-AF65-F5344CB8AC3E}">
        <p14:creationId xmlns:p14="http://schemas.microsoft.com/office/powerpoint/2010/main" val="3100241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8655"/>
            <a:ext cx="10515600" cy="5878285"/>
          </a:xfrm>
        </p:spPr>
        <p:txBody>
          <a:bodyPr>
            <a:normAutofit fontScale="47500" lnSpcReduction="20000"/>
          </a:bodyPr>
          <a:lstStyle/>
          <a:p>
            <a:pPr algn="just"/>
            <a:r>
              <a:rPr lang="en-US" sz="3800" b="1" dirty="0"/>
              <a:t>Reasons for Analyzing Bank Loan Data:</a:t>
            </a:r>
            <a:endParaRPr lang="en-US" sz="3800" b="0" dirty="0">
              <a:effectLst/>
            </a:endParaRPr>
          </a:p>
          <a:p>
            <a:pPr marL="0" indent="0" algn="just">
              <a:buNone/>
            </a:pPr>
            <a:r>
              <a:rPr lang="en-US" sz="3800" dirty="0"/>
              <a:t>Banks analyze loan data for several critical reasons:</a:t>
            </a:r>
            <a:endParaRPr lang="en-US" sz="3800" b="0" dirty="0">
              <a:effectLst/>
            </a:endParaRPr>
          </a:p>
          <a:p>
            <a:pPr marL="0" indent="0" algn="just">
              <a:buNone/>
            </a:pPr>
            <a:r>
              <a:rPr lang="en-US" sz="3800" b="1" dirty="0"/>
              <a:t>Risk Assessment:</a:t>
            </a:r>
            <a:r>
              <a:rPr lang="en-US" sz="3800" dirty="0"/>
              <a:t> One of the primary purposes of analysing loan data is to assess the risk associated with lending to a particular individual or business. Banks use data to evaluate the creditworthiness of borrowers, predict default probabilities, and determine interest rates and lending terms.</a:t>
            </a:r>
            <a:endParaRPr lang="en-US" sz="3800" b="0" dirty="0">
              <a:effectLst/>
            </a:endParaRPr>
          </a:p>
          <a:p>
            <a:pPr marL="0" indent="0" algn="just">
              <a:buNone/>
            </a:pPr>
            <a:r>
              <a:rPr lang="en-US" sz="3800" b="1" dirty="0"/>
              <a:t>Decision-making:</a:t>
            </a:r>
            <a:r>
              <a:rPr lang="en-US" sz="3800" dirty="0"/>
              <a:t> Loan data analysis supports the decision-making process when evaluating loan applications. Banks use data-driven models and algorithms to make informed lending decisions, such as approving or denying loan requests.</a:t>
            </a:r>
            <a:endParaRPr lang="en-US" sz="3800" b="0" dirty="0">
              <a:effectLst/>
            </a:endParaRPr>
          </a:p>
          <a:p>
            <a:pPr marL="0" indent="0" algn="just">
              <a:buNone/>
            </a:pPr>
            <a:r>
              <a:rPr lang="en-US" sz="3800" b="1" dirty="0"/>
              <a:t>Portfolio Management:</a:t>
            </a:r>
            <a:r>
              <a:rPr lang="en-US" sz="3800" dirty="0"/>
              <a:t> Banks manage portfolios of loans, including mortgages, personal loans, and business loans. Data analysis helps banks monitor the health of these portfolios, identify underperforming loans, and optimize loan terms and pricing.</a:t>
            </a:r>
          </a:p>
          <a:p>
            <a:pPr marL="0" indent="0" algn="just">
              <a:buNone/>
            </a:pPr>
            <a:r>
              <a:rPr lang="en-US" sz="3800" b="1" dirty="0"/>
              <a:t>Fraud Detection:</a:t>
            </a:r>
            <a:r>
              <a:rPr lang="en-US" sz="3800" dirty="0"/>
              <a:t> Banks use data analysis to detect fraudulent loan applications and activities. Unusual patterns, inconsistencies, or discrepancies in loan data can trigger fraud alerts.</a:t>
            </a:r>
            <a:endParaRPr lang="en-US" sz="3800" b="0" dirty="0">
              <a:effectLst/>
            </a:endParaRPr>
          </a:p>
          <a:p>
            <a:pPr marL="0" indent="0" algn="just">
              <a:buNone/>
            </a:pPr>
            <a:r>
              <a:rPr lang="en-US" sz="3800" b="1" dirty="0"/>
              <a:t>Regulatory Compliance:</a:t>
            </a:r>
            <a:r>
              <a:rPr lang="en-US" sz="3800" dirty="0"/>
              <a:t> Banks are subject to regulatory requirements that mandate the collection and</a:t>
            </a:r>
            <a:br>
              <a:rPr lang="en-US" sz="3800" dirty="0"/>
            </a:br>
            <a:r>
              <a:rPr lang="en-US" sz="3800" dirty="0"/>
              <a:t>reporting of loan data. Compliance with regulations such as the Home Mortgage Disclosure Act (HMDA) and</a:t>
            </a:r>
            <a:br>
              <a:rPr lang="en-US" sz="3800" dirty="0"/>
            </a:br>
            <a:r>
              <a:rPr lang="en-US" sz="3800" dirty="0"/>
              <a:t>the Know Your Customer (KYC) regulations requires data analysis and reporting.</a:t>
            </a:r>
            <a:endParaRPr lang="en-US" sz="3800" b="0" dirty="0">
              <a:effectLst/>
            </a:endParaRPr>
          </a:p>
          <a:p>
            <a:pPr marL="0" indent="0" algn="just">
              <a:buNone/>
            </a:pPr>
            <a:r>
              <a:rPr lang="en-US" sz="3800" b="1" dirty="0"/>
              <a:t>Customer Insights:</a:t>
            </a:r>
            <a:r>
              <a:rPr lang="en-US" sz="3800" dirty="0"/>
              <a:t> Analysing loan data provides insights into customer behaviour, preferences, and needs. Banks can use these insights to tailor loan products and marketing strategies to specific customer segments.</a:t>
            </a:r>
            <a:endParaRPr lang="en-US" sz="3800" b="0" dirty="0">
              <a:effectLst/>
            </a:endParaRPr>
          </a:p>
          <a:p>
            <a:pPr marL="0" indent="0" algn="just">
              <a:buNone/>
            </a:pPr>
            <a:r>
              <a:rPr lang="en-US" sz="3800" b="1" dirty="0"/>
              <a:t>Profitability Analysis:</a:t>
            </a:r>
            <a:r>
              <a:rPr lang="en-US" sz="3800" dirty="0"/>
              <a:t> Banks assess the profitability of their loan portfolios by analysing data related to interest income, loan origination costs, default rates, and collection efforts.</a:t>
            </a:r>
          </a:p>
          <a:p>
            <a:pPr marL="0" indent="0" algn="just">
              <a:buNone/>
            </a:pPr>
            <a:r>
              <a:rPr lang="en-US" sz="3800" b="1" dirty="0"/>
              <a:t>Market Research:</a:t>
            </a:r>
            <a:r>
              <a:rPr lang="en-US" sz="3800" dirty="0"/>
              <a:t> Data analysis helps banks understand market trends, competitive landscape, and customer demand. This information guides product development and market expansion strategies.</a:t>
            </a:r>
          </a:p>
          <a:p>
            <a:pPr marL="0" indent="0">
              <a:buNone/>
            </a:pPr>
            <a:r>
              <a:rPr lang="en-US" dirty="0"/>
              <a:t/>
            </a:r>
            <a:br>
              <a:rPr lang="en-US" dirty="0"/>
            </a:br>
            <a:endParaRPr lang="en-US" dirty="0"/>
          </a:p>
        </p:txBody>
      </p:sp>
    </p:spTree>
    <p:extLst>
      <p:ext uri="{BB962C8B-B14F-4D97-AF65-F5344CB8AC3E}">
        <p14:creationId xmlns:p14="http://schemas.microsoft.com/office/powerpoint/2010/main" val="3077579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1"/>
          <p:cNvSpPr>
            <a:spLocks noGrp="1"/>
          </p:cNvSpPr>
          <p:nvPr>
            <p:ph idx="1"/>
          </p:nvPr>
        </p:nvSpPr>
        <p:spPr>
          <a:xfrm>
            <a:off x="838200" y="465364"/>
            <a:ext cx="10515600" cy="5976257"/>
          </a:xfrm>
        </p:spPr>
        <p:txBody>
          <a:bodyPr>
            <a:normAutofit/>
          </a:bodyPr>
          <a:lstStyle/>
          <a:p>
            <a:pPr marL="0" indent="0">
              <a:buNone/>
            </a:pPr>
            <a:r>
              <a:rPr lang="en-US" sz="1800" b="1" dirty="0"/>
              <a:t>Credit Risk Management:</a:t>
            </a:r>
            <a:r>
              <a:rPr lang="en-US" sz="1800" dirty="0"/>
              <a:t> Banks continuously monitor and manage credit risk associated with their loans. Data analysis helps in setting risk management strategies, provisioning for potential losses, and stress testing loan portfolios.</a:t>
            </a:r>
          </a:p>
          <a:p>
            <a:pPr marL="0" indent="0">
              <a:buNone/>
            </a:pPr>
            <a:r>
              <a:rPr lang="en-US" sz="1800" b="1" dirty="0"/>
              <a:t>Customer Retention:</a:t>
            </a:r>
            <a:r>
              <a:rPr lang="en-US" sz="1800" dirty="0"/>
              <a:t> Banks use data analysis to identify opportunities for retaining existing customers, such as offering loan refinancing options or additional financial products.</a:t>
            </a:r>
          </a:p>
        </p:txBody>
      </p:sp>
    </p:spTree>
    <p:extLst>
      <p:ext uri="{BB962C8B-B14F-4D97-AF65-F5344CB8AC3E}">
        <p14:creationId xmlns:p14="http://schemas.microsoft.com/office/powerpoint/2010/main" val="32464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2272"/>
            <a:ext cx="10515600" cy="734785"/>
          </a:xfrm>
        </p:spPr>
        <p:txBody>
          <a:bodyPr/>
          <a:lstStyle/>
          <a:p>
            <a:r>
              <a:rPr lang="en-US" b="1" dirty="0"/>
              <a:t>PROBLEM STATEMENT</a:t>
            </a:r>
          </a:p>
        </p:txBody>
      </p:sp>
      <p:sp>
        <p:nvSpPr>
          <p:cNvPr id="3" name="Content Placeholder 2"/>
          <p:cNvSpPr>
            <a:spLocks noGrp="1"/>
          </p:cNvSpPr>
          <p:nvPr>
            <p:ph idx="1"/>
          </p:nvPr>
        </p:nvSpPr>
        <p:spPr>
          <a:xfrm>
            <a:off x="838200" y="1249136"/>
            <a:ext cx="10515600" cy="5249635"/>
          </a:xfrm>
        </p:spPr>
        <p:txBody>
          <a:bodyPr>
            <a:normAutofit/>
          </a:bodyPr>
          <a:lstStyle/>
          <a:p>
            <a:pPr marL="0" indent="0" algn="just">
              <a:buNone/>
            </a:pPr>
            <a:r>
              <a:rPr lang="en-US" sz="1800" b="1" dirty="0"/>
              <a:t>DASHBOARD 1: SUMMARY</a:t>
            </a:r>
          </a:p>
          <a:p>
            <a:pPr marL="0" indent="0" algn="just">
              <a:buNone/>
            </a:pPr>
            <a:r>
              <a:rPr lang="en-US" sz="1800" b="1" dirty="0"/>
              <a:t>Key Performance Indicators (KPIs) Requirements:</a:t>
            </a:r>
          </a:p>
          <a:p>
            <a:pPr marL="342900" indent="-342900" algn="just">
              <a:buFont typeface="+mj-lt"/>
              <a:buAutoNum type="arabicPeriod"/>
            </a:pPr>
            <a:r>
              <a:rPr lang="en-US" sz="1800" b="1" dirty="0"/>
              <a:t>Total Loan Applications:</a:t>
            </a:r>
            <a:r>
              <a:rPr lang="en-US" sz="1800" dirty="0"/>
              <a:t> Calculate the total number of loan applications received during a specified period, including Month-to-Date (MTD) and Month-over-Month (MoM) changes.</a:t>
            </a:r>
          </a:p>
          <a:p>
            <a:pPr marL="342900" indent="-342900" algn="just">
              <a:buFont typeface="+mj-lt"/>
              <a:buAutoNum type="arabicPeriod"/>
            </a:pPr>
            <a:r>
              <a:rPr lang="en-US" sz="1800" b="1" dirty="0"/>
              <a:t>Total Funded Amount:</a:t>
            </a:r>
            <a:r>
              <a:rPr lang="en-US" sz="1800" dirty="0"/>
              <a:t> Understand the total amount of funds disbursed as loans, monitor MTD Total Funded Amount, and analyze MoM changes.</a:t>
            </a:r>
          </a:p>
          <a:p>
            <a:pPr marL="342900" indent="-342900" algn="just">
              <a:buFont typeface="+mj-lt"/>
              <a:buAutoNum type="arabicPeriod"/>
            </a:pPr>
            <a:r>
              <a:rPr lang="en-US" sz="1800" b="1" dirty="0"/>
              <a:t>Total Amount Received:</a:t>
            </a:r>
            <a:r>
              <a:rPr lang="en-US" sz="1800" dirty="0"/>
              <a:t> Track the total amount received from borrowers to assess cash flow and loan repayment, including MTD Total Amount Received and MoM changes.</a:t>
            </a:r>
          </a:p>
          <a:p>
            <a:pPr marL="342900" indent="-342900" algn="just">
              <a:buFont typeface="+mj-lt"/>
              <a:buAutoNum type="arabicPeriod"/>
            </a:pPr>
            <a:r>
              <a:rPr lang="en-US" sz="1800" b="1" dirty="0"/>
              <a:t>Average Interest Rate:</a:t>
            </a:r>
            <a:r>
              <a:rPr lang="en-US" sz="1800" dirty="0"/>
              <a:t> Calculate the average interest rate across all loans, MTD, and monitor MoM variations.</a:t>
            </a:r>
          </a:p>
          <a:p>
            <a:pPr marL="342900" indent="-342900" algn="just">
              <a:buFont typeface="+mj-lt"/>
              <a:buAutoNum type="arabicPeriod"/>
            </a:pPr>
            <a:r>
              <a:rPr lang="en-US" sz="1800" b="1" dirty="0"/>
              <a:t>Average Debt-to-Income Ratio (DTI):</a:t>
            </a:r>
            <a:r>
              <a:rPr lang="en-US" sz="1800" dirty="0"/>
              <a:t> Evaluate the average DTI for borrowers, compute the average DTI for all loans, MTD, and track MoM fluctuations.</a:t>
            </a:r>
          </a:p>
          <a:p>
            <a:pPr marL="0" indent="0" algn="just">
              <a:buNone/>
            </a:pPr>
            <a:r>
              <a:rPr lang="en-US" sz="1800" b="1" dirty="0"/>
              <a:t>Loan Status Grid View:</a:t>
            </a:r>
            <a:r>
              <a:rPr lang="en-US" sz="1800" dirty="0"/>
              <a:t> In order to gain a comprehensive overview of lending operations and monitor loan performance categorized by 'Loan Status'. This grid view provides insights into metrics such as Total Loan Applications, Total Funded Amount, Total Amount Received, MTD Funded Amount, MTD Amount Received, Average Interest Rate, and Average DTI,’ this grid view will empower us to make data driven decisions and assess the health of our loan portfolio.</a:t>
            </a:r>
          </a:p>
          <a:p>
            <a:pPr marL="342900" indent="-342900" algn="just">
              <a:buFont typeface="+mj-lt"/>
              <a:buAutoNum type="arabicPeriod"/>
            </a:pPr>
            <a:endParaRPr lang="en-US" sz="1800" dirty="0"/>
          </a:p>
        </p:txBody>
      </p:sp>
    </p:spTree>
    <p:extLst>
      <p:ext uri="{BB962C8B-B14F-4D97-AF65-F5344CB8AC3E}">
        <p14:creationId xmlns:p14="http://schemas.microsoft.com/office/powerpoint/2010/main" val="1456121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3382"/>
          </a:xfrm>
        </p:spPr>
        <p:txBody>
          <a:bodyPr/>
          <a:lstStyle/>
          <a:p>
            <a:r>
              <a:rPr lang="en-US" b="1" dirty="0"/>
              <a:t>PROBLEM STATEMENT</a:t>
            </a:r>
            <a:endParaRPr lang="en-US" dirty="0"/>
          </a:p>
        </p:txBody>
      </p:sp>
      <p:sp>
        <p:nvSpPr>
          <p:cNvPr id="3" name="Content Placeholder 2"/>
          <p:cNvSpPr>
            <a:spLocks noGrp="1"/>
          </p:cNvSpPr>
          <p:nvPr>
            <p:ph idx="1"/>
          </p:nvPr>
        </p:nvSpPr>
        <p:spPr>
          <a:xfrm>
            <a:off x="838200" y="1510393"/>
            <a:ext cx="10515600" cy="4849586"/>
          </a:xfrm>
        </p:spPr>
        <p:txBody>
          <a:bodyPr>
            <a:normAutofit/>
          </a:bodyPr>
          <a:lstStyle/>
          <a:p>
            <a:pPr marL="0" indent="0">
              <a:buNone/>
            </a:pPr>
            <a:r>
              <a:rPr lang="en-US" sz="1800" b="1" dirty="0"/>
              <a:t>DASHBOARD 2: OVERVIEW</a:t>
            </a:r>
          </a:p>
          <a:p>
            <a:pPr marL="0" indent="0">
              <a:buNone/>
            </a:pPr>
            <a:r>
              <a:rPr lang="en-US" sz="1800" b="1" dirty="0"/>
              <a:t>CHARTS</a:t>
            </a:r>
          </a:p>
          <a:p>
            <a:pPr marL="342900" indent="-342900">
              <a:buFont typeface="+mj-lt"/>
              <a:buAutoNum type="arabicPeriod"/>
            </a:pPr>
            <a:r>
              <a:rPr lang="en-US" sz="1800" b="1" dirty="0"/>
              <a:t>Monthly Trends by Issue Date (Line Chart):</a:t>
            </a:r>
            <a:r>
              <a:rPr lang="en-US" sz="1800" dirty="0"/>
              <a:t> To Identify seasonality and long-term trends in lending activities.</a:t>
            </a:r>
          </a:p>
          <a:p>
            <a:pPr marL="342900" indent="-342900">
              <a:buFont typeface="+mj-lt"/>
              <a:buAutoNum type="arabicPeriod"/>
            </a:pPr>
            <a:r>
              <a:rPr lang="en-US" sz="1800" b="1" dirty="0"/>
              <a:t>Regional Analysis by State (Filled Map):</a:t>
            </a:r>
            <a:r>
              <a:rPr lang="en-US" sz="1800" dirty="0"/>
              <a:t> To Identify regions with significant lending activity and assess regional disparities.</a:t>
            </a:r>
          </a:p>
          <a:p>
            <a:pPr marL="342900" indent="-342900">
              <a:buFont typeface="+mj-lt"/>
              <a:buAutoNum type="arabicPeriod"/>
            </a:pPr>
            <a:r>
              <a:rPr lang="en-US" sz="1800" b="1" dirty="0"/>
              <a:t>Loan Term Analysis (Donut Chart):</a:t>
            </a:r>
            <a:r>
              <a:rPr lang="en-US" sz="1800" dirty="0"/>
              <a:t> To allow the client to Understand the distribution of loans across various term lengths.</a:t>
            </a:r>
          </a:p>
          <a:p>
            <a:pPr marL="342900" indent="-342900">
              <a:buFont typeface="+mj-lt"/>
              <a:buAutoNum type="arabicPeriod"/>
            </a:pPr>
            <a:r>
              <a:rPr lang="en-US" sz="1800" b="1" dirty="0"/>
              <a:t>Employee Length Analysis (Bar Chart):</a:t>
            </a:r>
            <a:r>
              <a:rPr lang="en-US" sz="1800" dirty="0"/>
              <a:t> How lending metrics are distributed among borrows with different employment lengths, helping us assess the impact of employment history on loan applications.</a:t>
            </a:r>
          </a:p>
          <a:p>
            <a:pPr marL="342900" indent="-342900">
              <a:buFont typeface="+mj-lt"/>
              <a:buAutoNum type="arabicPeriod"/>
            </a:pPr>
            <a:r>
              <a:rPr lang="en-US" sz="1800" b="1" dirty="0"/>
              <a:t>Loan Purpose Breakdown (Bar Chart):</a:t>
            </a:r>
            <a:r>
              <a:rPr lang="en-US" sz="1800" dirty="0"/>
              <a:t> Will Provide a visual breakdown of loan metrics based on stated purposes of loan, aiding in the understanding of the primary reasons borrowers seek financing.</a:t>
            </a:r>
          </a:p>
          <a:p>
            <a:pPr marL="342900" indent="-342900">
              <a:buFont typeface="+mj-lt"/>
              <a:buAutoNum type="arabicPeriod"/>
            </a:pPr>
            <a:r>
              <a:rPr lang="en-US" sz="1800" b="1" dirty="0"/>
              <a:t>Home Ownership Analysis (Tree Map):</a:t>
            </a:r>
            <a:r>
              <a:rPr lang="en-US" sz="1800" dirty="0"/>
              <a:t> For a hierarchical View how home ownership impacts loan applications and disbursements.</a:t>
            </a:r>
          </a:p>
        </p:txBody>
      </p:sp>
    </p:spTree>
    <p:extLst>
      <p:ext uri="{BB962C8B-B14F-4D97-AF65-F5344CB8AC3E}">
        <p14:creationId xmlns:p14="http://schemas.microsoft.com/office/powerpoint/2010/main" val="1968688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3382"/>
          </a:xfrm>
        </p:spPr>
        <p:txBody>
          <a:bodyPr/>
          <a:lstStyle/>
          <a:p>
            <a:r>
              <a:rPr lang="en-US" b="1" dirty="0"/>
              <a:t>PROBLEM STATEMENT</a:t>
            </a:r>
            <a:endParaRPr lang="en-US" dirty="0"/>
          </a:p>
        </p:txBody>
      </p:sp>
      <p:sp>
        <p:nvSpPr>
          <p:cNvPr id="3" name="Content Placeholder 2"/>
          <p:cNvSpPr>
            <a:spLocks noGrp="1"/>
          </p:cNvSpPr>
          <p:nvPr>
            <p:ph idx="1"/>
          </p:nvPr>
        </p:nvSpPr>
        <p:spPr>
          <a:xfrm>
            <a:off x="838200" y="1510393"/>
            <a:ext cx="10515600" cy="4666570"/>
          </a:xfrm>
        </p:spPr>
        <p:txBody>
          <a:bodyPr>
            <a:normAutofit/>
          </a:bodyPr>
          <a:lstStyle/>
          <a:p>
            <a:pPr marL="0" indent="0">
              <a:buNone/>
            </a:pPr>
            <a:r>
              <a:rPr lang="en-US" sz="1800" b="1" dirty="0"/>
              <a:t>DASHBOARD 3: DETAILS</a:t>
            </a:r>
          </a:p>
          <a:p>
            <a:pPr marL="0" indent="0">
              <a:buNone/>
            </a:pPr>
            <a:r>
              <a:rPr lang="en-US" sz="1800" b="1" dirty="0"/>
              <a:t>GRID</a:t>
            </a:r>
          </a:p>
          <a:p>
            <a:pPr marL="0" indent="0">
              <a:buNone/>
            </a:pPr>
            <a:r>
              <a:rPr lang="en-US" sz="1800" dirty="0"/>
              <a:t> In our Bank Loan Report project, we recognize the need for a comprehensive 'Details Dashboard' that provides a consolidated view of all the essential information within our loan data. This Details Dashboard aims to offer a holistic snapshot of key loan-related metrics and data points, enabling users to access critical information efficiently. Details Dashboard provides a comprehensive view of key loan-related metrics and data points, facilitating efficient access to critical information about loan portfolios, borrower profiles, and loan performance.</a:t>
            </a:r>
          </a:p>
          <a:p>
            <a:pPr marL="0" indent="0">
              <a:buNone/>
            </a:pPr>
            <a:endParaRPr lang="en-US" sz="1800" b="1" dirty="0"/>
          </a:p>
          <a:p>
            <a:pPr marL="0" indent="0">
              <a:buNone/>
            </a:pPr>
            <a:r>
              <a:rPr lang="en-US" sz="1800" b="1" dirty="0"/>
              <a:t>Objective:</a:t>
            </a:r>
          </a:p>
          <a:p>
            <a:pPr marL="0" indent="0">
              <a:buNone/>
            </a:pPr>
            <a:r>
              <a:rPr lang="en-US" sz="1800" dirty="0"/>
              <a:t>The primary objective of the Details Dashboard is to provide a comprehensive and user-friendly interface for accessing vital loan data. It will serve as a one-stop solution for users seeking detailed insights into our loan portfolio, borrower profiles, and loan performance.</a:t>
            </a:r>
            <a:endParaRPr lang="en-US" sz="1800" b="0" dirty="0">
              <a:effectLst/>
            </a:endParaRPr>
          </a:p>
          <a:p>
            <a:pPr marL="0" indent="0">
              <a:buNone/>
            </a:pPr>
            <a:endParaRPr lang="en-US" sz="1800" b="1" dirty="0"/>
          </a:p>
        </p:txBody>
      </p:sp>
    </p:spTree>
    <p:extLst>
      <p:ext uri="{BB962C8B-B14F-4D97-AF65-F5344CB8AC3E}">
        <p14:creationId xmlns:p14="http://schemas.microsoft.com/office/powerpoint/2010/main" val="1445663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2B3E-F22C-44CD-9E06-BEE921074E6A}"/>
              </a:ext>
            </a:extLst>
          </p:cNvPr>
          <p:cNvSpPr>
            <a:spLocks noGrp="1"/>
          </p:cNvSpPr>
          <p:nvPr>
            <p:ph type="title"/>
          </p:nvPr>
        </p:nvSpPr>
        <p:spPr>
          <a:xfrm>
            <a:off x="988102" y="2613649"/>
            <a:ext cx="10515600" cy="1325563"/>
          </a:xfrm>
        </p:spPr>
        <p:txBody>
          <a:bodyPr/>
          <a:lstStyle/>
          <a:p>
            <a:pPr algn="ctr"/>
            <a:r>
              <a:rPr lang="en-US" b="1" dirty="0">
                <a:latin typeface="Arial Black" panose="020B0A04020102020204" pitchFamily="34" charset="0"/>
              </a:rPr>
              <a:t>POWER </a:t>
            </a:r>
            <a:r>
              <a:rPr lang="en-US" b="1" dirty="0" smtClean="0">
                <a:latin typeface="Arial Black" panose="020B0A04020102020204" pitchFamily="34" charset="0"/>
              </a:rPr>
              <a:t>BI DASHBOARD </a:t>
            </a:r>
            <a:endParaRPr lang="en-IN" b="1" dirty="0">
              <a:latin typeface="Arial Black" panose="020B0A04020102020204" pitchFamily="34" charset="0"/>
            </a:endParaRPr>
          </a:p>
        </p:txBody>
      </p:sp>
    </p:spTree>
    <p:extLst>
      <p:ext uri="{BB962C8B-B14F-4D97-AF65-F5344CB8AC3E}">
        <p14:creationId xmlns:p14="http://schemas.microsoft.com/office/powerpoint/2010/main" val="2350566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66AF98-2232-47AA-9175-EE6335F937ED}"/>
              </a:ext>
            </a:extLst>
          </p:cNvPr>
          <p:cNvSpPr>
            <a:spLocks noGrp="1"/>
          </p:cNvSpPr>
          <p:nvPr>
            <p:ph type="title"/>
          </p:nvPr>
        </p:nvSpPr>
        <p:spPr>
          <a:xfrm>
            <a:off x="838200" y="261258"/>
            <a:ext cx="10515600" cy="693964"/>
          </a:xfrm>
        </p:spPr>
        <p:txBody>
          <a:bodyPr>
            <a:normAutofit fontScale="90000"/>
          </a:bodyPr>
          <a:lstStyle/>
          <a:p>
            <a:pPr algn="ctr"/>
            <a:r>
              <a:rPr lang="en-US" b="1" dirty="0" smtClean="0"/>
              <a:t>POWER </a:t>
            </a:r>
            <a:r>
              <a:rPr lang="en-US" b="1" dirty="0"/>
              <a:t>BI </a:t>
            </a:r>
            <a:r>
              <a:rPr lang="en-US" b="1" dirty="0"/>
              <a:t>DASHBOARD</a:t>
            </a:r>
            <a:endParaRPr lang="en-US" b="1"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1" y="1001165"/>
            <a:ext cx="11968842" cy="5767028"/>
          </a:xfrm>
        </p:spPr>
      </p:pic>
    </p:spTree>
    <p:extLst>
      <p:ext uri="{BB962C8B-B14F-4D97-AF65-F5344CB8AC3E}">
        <p14:creationId xmlns:p14="http://schemas.microsoft.com/office/powerpoint/2010/main" val="485102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930"/>
            <a:ext cx="10515600" cy="514349"/>
          </a:xfrm>
        </p:spPr>
        <p:txBody>
          <a:bodyPr>
            <a:normAutofit fontScale="90000"/>
          </a:bodyPr>
          <a:lstStyle/>
          <a:p>
            <a:pPr algn="ctr"/>
            <a:r>
              <a:rPr lang="en-US" sz="4000" b="1" dirty="0"/>
              <a:t>POWER BI DASHBOARD</a:t>
            </a:r>
            <a:endParaRPr lang="en-US" sz="4000" dirty="0"/>
          </a:p>
        </p:txBody>
      </p:sp>
      <p:pic>
        <p:nvPicPr>
          <p:cNvPr id="4" name="Content Placeholder 4">
            <a:extLst>
              <a:ext uri="{FF2B5EF4-FFF2-40B4-BE49-F238E27FC236}">
                <a16:creationId xmlns:a16="http://schemas.microsoft.com/office/drawing/2014/main" id="{51C6BF89-1B68-4141-B83A-FFA02EE3B1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629" y="914400"/>
            <a:ext cx="11936185" cy="5731329"/>
          </a:xfrm>
          <a:prstGeom prst="rect">
            <a:avLst/>
          </a:prstGeom>
        </p:spPr>
      </p:pic>
    </p:spTree>
    <p:extLst>
      <p:ext uri="{BB962C8B-B14F-4D97-AF65-F5344CB8AC3E}">
        <p14:creationId xmlns:p14="http://schemas.microsoft.com/office/powerpoint/2010/main" val="1734891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415775-539F-4F9F-9ADC-AC2624C8D4E3}"/>
              </a:ext>
            </a:extLst>
          </p:cNvPr>
          <p:cNvSpPr>
            <a:spLocks noGrp="1"/>
          </p:cNvSpPr>
          <p:nvPr>
            <p:ph type="title"/>
          </p:nvPr>
        </p:nvSpPr>
        <p:spPr>
          <a:xfrm>
            <a:off x="838200" y="261258"/>
            <a:ext cx="10515600" cy="693964"/>
          </a:xfrm>
        </p:spPr>
        <p:txBody>
          <a:bodyPr>
            <a:normAutofit fontScale="90000"/>
          </a:bodyPr>
          <a:lstStyle/>
          <a:p>
            <a:pPr algn="ctr"/>
            <a:r>
              <a:rPr lang="en-US" b="1" dirty="0" smtClean="0"/>
              <a:t>POWER </a:t>
            </a:r>
            <a:r>
              <a:rPr lang="en-US" b="1" dirty="0"/>
              <a:t>BI </a:t>
            </a:r>
            <a:r>
              <a:rPr lang="en-US" b="1" dirty="0"/>
              <a:t>DASHBOARD</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286" y="1160935"/>
            <a:ext cx="11895364" cy="5590930"/>
          </a:xfrm>
        </p:spPr>
      </p:pic>
    </p:spTree>
    <p:extLst>
      <p:ext uri="{BB962C8B-B14F-4D97-AF65-F5344CB8AC3E}">
        <p14:creationId xmlns:p14="http://schemas.microsoft.com/office/powerpoint/2010/main" val="3373820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CD20-F4CD-47DD-8DF7-0DF05112E256}"/>
              </a:ext>
            </a:extLst>
          </p:cNvPr>
          <p:cNvSpPr>
            <a:spLocks noGrp="1"/>
          </p:cNvSpPr>
          <p:nvPr>
            <p:ph type="title"/>
          </p:nvPr>
        </p:nvSpPr>
        <p:spPr>
          <a:xfrm>
            <a:off x="943131" y="2358817"/>
            <a:ext cx="10515600" cy="1325563"/>
          </a:xfrm>
        </p:spPr>
        <p:txBody>
          <a:bodyPr/>
          <a:lstStyle/>
          <a:p>
            <a:pPr algn="ctr"/>
            <a:r>
              <a:rPr lang="en-US" b="1" dirty="0">
                <a:latin typeface="Arial Black" panose="020B0A04020102020204" pitchFamily="34" charset="0"/>
              </a:rPr>
              <a:t>TABLEAU </a:t>
            </a:r>
            <a:r>
              <a:rPr lang="en-US" b="1" dirty="0" smtClean="0">
                <a:latin typeface="Arial Black" panose="020B0A04020102020204" pitchFamily="34" charset="0"/>
              </a:rPr>
              <a:t>DASHBOARD </a:t>
            </a:r>
            <a:endParaRPr lang="en-IN" dirty="0">
              <a:latin typeface="Arial Black" panose="020B0A04020102020204" pitchFamily="34" charset="0"/>
            </a:endParaRPr>
          </a:p>
        </p:txBody>
      </p:sp>
    </p:spTree>
    <p:extLst>
      <p:ext uri="{BB962C8B-B14F-4D97-AF65-F5344CB8AC3E}">
        <p14:creationId xmlns:p14="http://schemas.microsoft.com/office/powerpoint/2010/main" val="1792355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095097-96F8-4C51-8728-DF066E49E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876800"/>
          </a:xfrm>
          <a:prstGeom prst="rect">
            <a:avLst/>
          </a:prstGeom>
        </p:spPr>
      </p:pic>
      <p:sp>
        <p:nvSpPr>
          <p:cNvPr id="3" name="Content Placeholder 2">
            <a:extLst>
              <a:ext uri="{FF2B5EF4-FFF2-40B4-BE49-F238E27FC236}">
                <a16:creationId xmlns:a16="http://schemas.microsoft.com/office/drawing/2014/main" id="{ABA08C5A-7805-4773-8A5B-2A1511A2D910}"/>
              </a:ext>
            </a:extLst>
          </p:cNvPr>
          <p:cNvSpPr>
            <a:spLocks noGrp="1"/>
          </p:cNvSpPr>
          <p:nvPr>
            <p:ph idx="1"/>
          </p:nvPr>
        </p:nvSpPr>
        <p:spPr>
          <a:xfrm>
            <a:off x="586248" y="4438650"/>
            <a:ext cx="11019503" cy="1714499"/>
          </a:xfrm>
          <a:solidFill>
            <a:schemeClr val="accent4">
              <a:lumMod val="60000"/>
              <a:lumOff val="40000"/>
            </a:schemeClr>
          </a:solidFill>
        </p:spPr>
        <p:txBody>
          <a:bodyPr>
            <a:normAutofit/>
          </a:bodyPr>
          <a:lstStyle/>
          <a:p>
            <a:pPr marL="0" indent="0" algn="just">
              <a:buNone/>
            </a:pPr>
            <a:r>
              <a:rPr lang="en-US" sz="1800" dirty="0">
                <a:latin typeface="Arial" panose="020B0604020202020204" pitchFamily="34" charset="0"/>
                <a:cs typeface="Arial" panose="020B0604020202020204" pitchFamily="34" charset="0"/>
              </a:rPr>
              <a:t>This project is in-depth analysis of bank loan data, aimed at uncovering key insights in to loan issuance trends,  customer credit behavior, and financial performance metrics. The analysis combines SQL, Tableau, Excel and Power BI for data extraction and transformation into data visualization , providing a comprehensive overview of loan trends and over time, the financial health of different customer segment and risk assessment across various loan grades. This projects serves as a crucial tool for understanding the dynamics of  loan portfolios and  guiding strategic decision-making in the financial sector.</a:t>
            </a:r>
          </a:p>
          <a:p>
            <a:endParaRPr lang="en-IN" dirty="0"/>
          </a:p>
        </p:txBody>
      </p:sp>
    </p:spTree>
    <p:extLst>
      <p:ext uri="{BB962C8B-B14F-4D97-AF65-F5344CB8AC3E}">
        <p14:creationId xmlns:p14="http://schemas.microsoft.com/office/powerpoint/2010/main" val="1451930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122"/>
            <a:ext cx="10515600" cy="506186"/>
          </a:xfrm>
        </p:spPr>
        <p:txBody>
          <a:bodyPr>
            <a:normAutofit fontScale="90000"/>
          </a:bodyPr>
          <a:lstStyle/>
          <a:p>
            <a:pPr algn="ctr"/>
            <a:r>
              <a:rPr lang="en-US" b="1" dirty="0"/>
              <a:t>TABLEAU DASHBOARD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464" y="702130"/>
            <a:ext cx="11944350" cy="6049734"/>
          </a:xfrm>
        </p:spPr>
      </p:pic>
    </p:spTree>
    <p:extLst>
      <p:ext uri="{BB962C8B-B14F-4D97-AF65-F5344CB8AC3E}">
        <p14:creationId xmlns:p14="http://schemas.microsoft.com/office/powerpoint/2010/main" val="3659343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628650"/>
          </a:xfrm>
        </p:spPr>
        <p:txBody>
          <a:bodyPr>
            <a:normAutofit fontScale="90000"/>
          </a:bodyPr>
          <a:lstStyle/>
          <a:p>
            <a:pPr algn="ctr"/>
            <a:r>
              <a:rPr lang="en-US" b="1" dirty="0"/>
              <a:t>TABLEAU DASHBOARD</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0100"/>
            <a:ext cx="12192000" cy="6057899"/>
          </a:xfrm>
          <a:prstGeom prst="rect">
            <a:avLst/>
          </a:prstGeom>
        </p:spPr>
      </p:pic>
    </p:spTree>
    <p:extLst>
      <p:ext uri="{BB962C8B-B14F-4D97-AF65-F5344CB8AC3E}">
        <p14:creationId xmlns:p14="http://schemas.microsoft.com/office/powerpoint/2010/main" val="4196219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FEE16E4-0DAB-40BB-87FD-B7808AB8E377}"/>
              </a:ext>
            </a:extLst>
          </p:cNvPr>
          <p:cNvSpPr>
            <a:spLocks noGrp="1"/>
          </p:cNvSpPr>
          <p:nvPr>
            <p:ph type="title"/>
          </p:nvPr>
        </p:nvSpPr>
        <p:spPr>
          <a:xfrm>
            <a:off x="838200" y="171451"/>
            <a:ext cx="10515600" cy="612320"/>
          </a:xfrm>
        </p:spPr>
        <p:txBody>
          <a:bodyPr>
            <a:normAutofit fontScale="90000"/>
          </a:bodyPr>
          <a:lstStyle/>
          <a:p>
            <a:pPr algn="ctr"/>
            <a:r>
              <a:rPr lang="en-US" b="1" dirty="0" smtClean="0"/>
              <a:t>TABLEAU </a:t>
            </a:r>
            <a:r>
              <a:rPr lang="en-US" b="1" dirty="0"/>
              <a:t>DASHBOARD</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73579"/>
            <a:ext cx="12192000" cy="5984421"/>
          </a:xfrm>
          <a:prstGeom prst="rect">
            <a:avLst/>
          </a:prstGeom>
        </p:spPr>
      </p:pic>
    </p:spTree>
    <p:extLst>
      <p:ext uri="{BB962C8B-B14F-4D97-AF65-F5344CB8AC3E}">
        <p14:creationId xmlns:p14="http://schemas.microsoft.com/office/powerpoint/2010/main" val="1404679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2B3E-F22C-44CD-9E06-BEE921074E6A}"/>
              </a:ext>
            </a:extLst>
          </p:cNvPr>
          <p:cNvSpPr>
            <a:spLocks noGrp="1"/>
          </p:cNvSpPr>
          <p:nvPr>
            <p:ph type="title"/>
          </p:nvPr>
        </p:nvSpPr>
        <p:spPr>
          <a:xfrm>
            <a:off x="988102" y="2613649"/>
            <a:ext cx="10515600" cy="1325563"/>
          </a:xfrm>
        </p:spPr>
        <p:txBody>
          <a:bodyPr/>
          <a:lstStyle/>
          <a:p>
            <a:pPr algn="ctr"/>
            <a:r>
              <a:rPr lang="en-US" b="1" dirty="0" smtClean="0">
                <a:latin typeface="Arial Black" panose="020B0A04020102020204" pitchFamily="34" charset="0"/>
              </a:rPr>
              <a:t> EXCEL DASHBOARD </a:t>
            </a:r>
            <a:endParaRPr lang="en-IN" b="1" dirty="0">
              <a:latin typeface="Arial Black" panose="020B0A04020102020204" pitchFamily="34" charset="0"/>
            </a:endParaRPr>
          </a:p>
        </p:txBody>
      </p:sp>
    </p:spTree>
    <p:extLst>
      <p:ext uri="{BB962C8B-B14F-4D97-AF65-F5344CB8AC3E}">
        <p14:creationId xmlns:p14="http://schemas.microsoft.com/office/powerpoint/2010/main" val="280817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436"/>
            <a:ext cx="10515600" cy="661307"/>
          </a:xfrm>
        </p:spPr>
        <p:txBody>
          <a:bodyPr>
            <a:normAutofit fontScale="90000"/>
          </a:bodyPr>
          <a:lstStyle/>
          <a:p>
            <a:pPr algn="ctr"/>
            <a:r>
              <a:rPr lang="en-US" b="1" dirty="0" smtClean="0"/>
              <a:t>EXCEL </a:t>
            </a:r>
            <a:r>
              <a:rPr lang="en-US" b="1" dirty="0"/>
              <a:t>DASHBOARD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793" y="1036864"/>
            <a:ext cx="11895364" cy="5739493"/>
          </a:xfrm>
        </p:spPr>
      </p:pic>
    </p:spTree>
    <p:extLst>
      <p:ext uri="{BB962C8B-B14F-4D97-AF65-F5344CB8AC3E}">
        <p14:creationId xmlns:p14="http://schemas.microsoft.com/office/powerpoint/2010/main" val="2054021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437"/>
            <a:ext cx="10515600" cy="677634"/>
          </a:xfrm>
        </p:spPr>
        <p:txBody>
          <a:bodyPr>
            <a:normAutofit fontScale="90000"/>
          </a:bodyPr>
          <a:lstStyle/>
          <a:p>
            <a:pPr algn="ctr"/>
            <a:r>
              <a:rPr lang="en-US" b="1" dirty="0" smtClean="0"/>
              <a:t>EXCEL </a:t>
            </a:r>
            <a:r>
              <a:rPr lang="en-US" b="1" dirty="0"/>
              <a:t>DASHBOARD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793" y="996043"/>
            <a:ext cx="11919857" cy="5763986"/>
          </a:xfrm>
        </p:spPr>
      </p:pic>
    </p:spTree>
    <p:extLst>
      <p:ext uri="{BB962C8B-B14F-4D97-AF65-F5344CB8AC3E}">
        <p14:creationId xmlns:p14="http://schemas.microsoft.com/office/powerpoint/2010/main" val="2467029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6734A3-F819-473A-97D1-FF80B530E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2" y="0"/>
            <a:ext cx="11582398" cy="6858000"/>
          </a:xfrm>
          <a:prstGeom prst="rect">
            <a:avLst/>
          </a:prstGeom>
        </p:spPr>
      </p:pic>
      <p:sp>
        <p:nvSpPr>
          <p:cNvPr id="2" name="Rectangle 1"/>
          <p:cNvSpPr/>
          <p:nvPr/>
        </p:nvSpPr>
        <p:spPr>
          <a:xfrm>
            <a:off x="2481944" y="3633107"/>
            <a:ext cx="7225392" cy="277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438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487BEC-F10A-48E6-8DC0-F0C3D2E94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 y="190500"/>
            <a:ext cx="12192825" cy="6667500"/>
          </a:xfrm>
          <a:prstGeom prst="rect">
            <a:avLst/>
          </a:prstGeom>
        </p:spPr>
      </p:pic>
    </p:spTree>
    <p:extLst>
      <p:ext uri="{BB962C8B-B14F-4D97-AF65-F5344CB8AC3E}">
        <p14:creationId xmlns:p14="http://schemas.microsoft.com/office/powerpoint/2010/main" val="147121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7976"/>
            <a:ext cx="10515600" cy="541695"/>
          </a:xfrm>
        </p:spPr>
        <p:txBody>
          <a:bodyPr>
            <a:normAutofit fontScale="90000"/>
          </a:bodyPr>
          <a:lstStyle/>
          <a:p>
            <a:pPr algn="ctr"/>
            <a:r>
              <a:rPr lang="en-US" b="1" dirty="0">
                <a:latin typeface="Arial Black" panose="020B0A04020102020204" pitchFamily="34" charset="0"/>
              </a:rPr>
              <a:t>DATASETS</a:t>
            </a:r>
            <a:endParaRPr lang="en-US" dirty="0">
              <a:latin typeface="Arial Black" panose="020B0A040201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968" y="1583870"/>
            <a:ext cx="5653548" cy="4977267"/>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1866373" y="902495"/>
            <a:ext cx="8164285" cy="461665"/>
          </a:xfrm>
          <a:prstGeom prst="rect">
            <a:avLst/>
          </a:prstGeom>
          <a:solidFill>
            <a:schemeClr val="accent2">
              <a:lumMod val="60000"/>
              <a:lumOff val="40000"/>
            </a:schemeClr>
          </a:solidFill>
        </p:spPr>
        <p:txBody>
          <a:bodyPr wrap="square" rtlCol="0">
            <a:spAutoFit/>
          </a:bodyPr>
          <a:lstStyle/>
          <a:p>
            <a:pPr algn="ctr"/>
            <a:r>
              <a:rPr lang="en-US" sz="2400" dirty="0">
                <a:latin typeface="Arial Black" panose="020B0A04020102020204" pitchFamily="34" charset="0"/>
              </a:rPr>
              <a:t>THIS TWO DATASETS USED FOR ANALYSIS</a:t>
            </a:r>
            <a:r>
              <a:rPr lang="en-US" dirty="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818" y="1583870"/>
            <a:ext cx="5742039" cy="497726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31264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BB1FB2-D0B7-4080-88F8-9DC5DD504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3865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7246"/>
          </a:xfrm>
          <a:solidFill>
            <a:schemeClr val="accent2">
              <a:lumMod val="40000"/>
              <a:lumOff val="60000"/>
            </a:schemeClr>
          </a:solidFill>
        </p:spPr>
        <p:txBody>
          <a:bodyPr>
            <a:normAutofit fontScale="90000"/>
          </a:bodyPr>
          <a:lstStyle/>
          <a:p>
            <a:pPr algn="ctr"/>
            <a:r>
              <a:rPr lang="en-US" b="1" dirty="0">
                <a:latin typeface="Arial Black" panose="020B0A04020102020204" pitchFamily="34" charset="0"/>
              </a:rPr>
              <a:t>MS SQL SERVER</a:t>
            </a:r>
            <a:endParaRPr lang="en-US" dirty="0">
              <a:latin typeface="Arial Black" panose="020B0A04020102020204" pitchFamily="34" charset="0"/>
            </a:endParaRPr>
          </a:p>
        </p:txBody>
      </p:sp>
      <p:sp>
        <p:nvSpPr>
          <p:cNvPr id="3" name="Content Placeholder 2"/>
          <p:cNvSpPr>
            <a:spLocks noGrp="1"/>
          </p:cNvSpPr>
          <p:nvPr>
            <p:ph idx="1"/>
          </p:nvPr>
        </p:nvSpPr>
        <p:spPr>
          <a:xfrm>
            <a:off x="908958" y="1200149"/>
            <a:ext cx="10515600" cy="647247"/>
          </a:xfrm>
          <a:solidFill>
            <a:schemeClr val="accent5">
              <a:lumMod val="20000"/>
              <a:lumOff val="80000"/>
            </a:schemeClr>
          </a:solidFill>
        </p:spPr>
        <p:txBody>
          <a:bodyPr>
            <a:normAutofit fontScale="92500" lnSpcReduction="10000"/>
          </a:bodyPr>
          <a:lstStyle/>
          <a:p>
            <a:pPr marL="0" indent="0" algn="ctr">
              <a:buNone/>
            </a:pPr>
            <a:r>
              <a:rPr lang="en-US" sz="1800" dirty="0">
                <a:solidFill>
                  <a:srgbClr val="FF0000"/>
                </a:solidFill>
                <a:latin typeface="Arial Black" panose="020B0A04020102020204" pitchFamily="34" charset="0"/>
              </a:rPr>
              <a:t>SQL QUERIES TO SOLVE THE BUSINESS PROBLEM COMPARING RESULT  </a:t>
            </a:r>
          </a:p>
          <a:p>
            <a:pPr marL="0" indent="0" algn="ctr">
              <a:buNone/>
            </a:pPr>
            <a:r>
              <a:rPr lang="en-US" sz="1800" dirty="0">
                <a:solidFill>
                  <a:srgbClr val="FF0000"/>
                </a:solidFill>
                <a:latin typeface="Arial Black" panose="020B0A04020102020204" pitchFamily="34" charset="0"/>
              </a:rPr>
              <a:t>WITH POWER BI, TABLEAU, EXCEL.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957" y="2266950"/>
            <a:ext cx="10515600" cy="433795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43602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237014"/>
            <a:ext cx="10934700" cy="2383972"/>
          </a:xfrm>
          <a:solidFill>
            <a:schemeClr val="accent3">
              <a:lumMod val="20000"/>
              <a:lumOff val="80000"/>
            </a:schemeClr>
          </a:solidFill>
        </p:spPr>
        <p:txBody>
          <a:bodyPr>
            <a:normAutofit fontScale="90000"/>
          </a:bodyPr>
          <a:lstStyle/>
          <a:p>
            <a:pPr algn="ctr"/>
            <a:r>
              <a:rPr lang="en-US" b="1" dirty="0">
                <a:latin typeface="Arial Black" panose="020B0A04020102020204" pitchFamily="34" charset="0"/>
              </a:rPr>
              <a:t>BANK LOAN REPORT PROJECT AND DASHBOARD VIEW </a:t>
            </a:r>
            <a:r>
              <a:rPr lang="en-US" sz="6000" b="1" dirty="0">
                <a:latin typeface="Arial Black" panose="020B0A04020102020204" pitchFamily="34" charset="0"/>
              </a:rPr>
              <a:t/>
            </a:r>
            <a:br>
              <a:rPr lang="en-US" sz="6000" b="1" dirty="0">
                <a:latin typeface="Arial Black" panose="020B0A04020102020204" pitchFamily="34" charset="0"/>
              </a:rPr>
            </a:br>
            <a:r>
              <a:rPr lang="en-US" b="1" dirty="0">
                <a:latin typeface="Arial Black" panose="020B0A04020102020204" pitchFamily="34" charset="0"/>
              </a:rPr>
              <a:t/>
            </a:r>
            <a:br>
              <a:rPr lang="en-US" b="1" dirty="0">
                <a:latin typeface="Arial Black" panose="020B0A04020102020204" pitchFamily="34" charset="0"/>
              </a:rPr>
            </a:br>
            <a:r>
              <a:rPr lang="en-US" sz="4000" b="1" dirty="0">
                <a:latin typeface="Arial Black" panose="020B0A04020102020204" pitchFamily="34" charset="0"/>
              </a:rPr>
              <a:t>PART-2</a:t>
            </a:r>
            <a:endParaRPr lang="en-US" sz="4000" dirty="0">
              <a:latin typeface="Arial Black" panose="020B0A04020102020204" pitchFamily="34" charset="0"/>
            </a:endParaRPr>
          </a:p>
        </p:txBody>
      </p:sp>
    </p:spTree>
    <p:extLst>
      <p:ext uri="{BB962C8B-B14F-4D97-AF65-F5344CB8AC3E}">
        <p14:creationId xmlns:p14="http://schemas.microsoft.com/office/powerpoint/2010/main" val="2502001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441432-90E8-4DB5-87D1-952DB0227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28" y="0"/>
            <a:ext cx="11438261" cy="6053504"/>
          </a:xfrm>
          <a:prstGeom prst="rect">
            <a:avLst/>
          </a:prstGeom>
        </p:spPr>
      </p:pic>
    </p:spTree>
    <p:extLst>
      <p:ext uri="{BB962C8B-B14F-4D97-AF65-F5344CB8AC3E}">
        <p14:creationId xmlns:p14="http://schemas.microsoft.com/office/powerpoint/2010/main" val="24136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3064</TotalTime>
  <Words>1520</Words>
  <Application>Microsoft Office PowerPoint</Application>
  <PresentationFormat>Widescreen</PresentationFormat>
  <Paragraphs>99</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DATASETS</vt:lpstr>
      <vt:lpstr>PowerPoint Presentation</vt:lpstr>
      <vt:lpstr>MS SQL SERVER</vt:lpstr>
      <vt:lpstr>BANK LOAN REPORT PROJECT AND DASHBOARD VIEW   PART-2</vt:lpstr>
      <vt:lpstr>PowerPoint Presentation</vt:lpstr>
      <vt:lpstr>BANK LOAN ANALYSIS REPORT </vt:lpstr>
      <vt:lpstr>PowerPoint Presentation</vt:lpstr>
      <vt:lpstr>PowerPoint Presentation</vt:lpstr>
      <vt:lpstr>PowerPoint Presentation</vt:lpstr>
      <vt:lpstr>PowerPoint Presentation</vt:lpstr>
      <vt:lpstr>PowerPoint Presentation</vt:lpstr>
      <vt:lpstr>DETAILS REPORT ON POINT TO POINT MENTION UNDER </vt:lpstr>
      <vt:lpstr>PowerPoint Presentation</vt:lpstr>
      <vt:lpstr>PowerPoint Presentation</vt:lpstr>
      <vt:lpstr>PowerPoint Presentation</vt:lpstr>
      <vt:lpstr>PowerPoint Presentation</vt:lpstr>
      <vt:lpstr>PowerPoint Presentation</vt:lpstr>
      <vt:lpstr>PROBLEM STATEMENT</vt:lpstr>
      <vt:lpstr>PROBLEM STATEMENT</vt:lpstr>
      <vt:lpstr>PROBLEM STATEMENT</vt:lpstr>
      <vt:lpstr>POWER BI DASHBOARD </vt:lpstr>
      <vt:lpstr>POWER BI DASHBOARD</vt:lpstr>
      <vt:lpstr>POWER BI DASHBOARD</vt:lpstr>
      <vt:lpstr>POWER BI DASHBOARD</vt:lpstr>
      <vt:lpstr>TABLEAU DASHBOARD </vt:lpstr>
      <vt:lpstr>TABLEAU DASHBOARD</vt:lpstr>
      <vt:lpstr>TABLEAU DASHBOARD</vt:lpstr>
      <vt:lpstr>TABLEAU DASHBOARD</vt:lpstr>
      <vt:lpstr> EXCEL DASHBOARD </vt:lpstr>
      <vt:lpstr>EXCEL DASHBOARD</vt:lpstr>
      <vt:lpstr>EXCEL DASHBOARD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Report Project</dc:title>
  <dc:creator>lenovo</dc:creator>
  <cp:lastModifiedBy>lenovo</cp:lastModifiedBy>
  <cp:revision>60</cp:revision>
  <dcterms:created xsi:type="dcterms:W3CDTF">2026-01-13T07:55:07Z</dcterms:created>
  <dcterms:modified xsi:type="dcterms:W3CDTF">2026-01-17T17:48:35Z</dcterms:modified>
</cp:coreProperties>
</file>